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1089600" cy="43891200"/>
  <p:notesSz cx="6858000" cy="9144000"/>
  <p:defaultTextStyle>
    <a:defPPr>
      <a:defRPr lang="en-US"/>
    </a:defPPr>
    <a:lvl1pPr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141538" indent="-1684338"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283075" indent="-3368675"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426200" indent="-5054600"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8567738" indent="-6738938" algn="l" defTabSz="4283075" rtl="0" fontAlgn="base">
      <a:spcBef>
        <a:spcPct val="0"/>
      </a:spcBef>
      <a:spcAft>
        <a:spcPct val="0"/>
      </a:spcAft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8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97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Liao" initials="CL" lastIdx="1" clrIdx="0">
    <p:extLst>
      <p:ext uri="{19B8F6BF-5375-455C-9EA6-DF929625EA0E}">
        <p15:presenceInfo xmlns:p15="http://schemas.microsoft.com/office/powerpoint/2012/main" userId="Chen Li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45EB"/>
    <a:srgbClr val="45A4EB"/>
    <a:srgbClr val="75EB45"/>
    <a:srgbClr val="37E4A2"/>
    <a:srgbClr val="EBD345"/>
    <a:srgbClr val="A32638"/>
    <a:srgbClr val="C0C0C0"/>
    <a:srgbClr val="800000"/>
    <a:srgbClr val="ADA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305" autoAdjust="0"/>
  </p:normalViewPr>
  <p:slideViewPr>
    <p:cSldViewPr>
      <p:cViewPr>
        <p:scale>
          <a:sx n="67" d="100"/>
          <a:sy n="67" d="100"/>
        </p:scale>
        <p:origin x="-1848" y="152"/>
      </p:cViewPr>
      <p:guideLst>
        <p:guide orient="horz" pos="13824"/>
        <p:guide pos="9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5" d="100"/>
          <a:sy n="105" d="100"/>
        </p:scale>
        <p:origin x="-42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AC6055-BED3-441F-92AC-38E57413D38A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D212813-4D2C-4304-B632-E381897A00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546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4751E58-F098-4B7F-81BC-F51406B70D95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4563" y="685800"/>
            <a:ext cx="24288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B0FF67-A9B4-4059-8354-4C13D880E8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394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1720" y="13634723"/>
            <a:ext cx="26426160" cy="940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3440" y="24871680"/>
            <a:ext cx="2176272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41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8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25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67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09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851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993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135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5BB259-A352-4EB3-8ABF-134E29B1E5F0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CB18A-6215-42ED-A7FE-5DA8FD9891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77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E00C68-3E00-4B4A-BA1B-53F232C24194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79339-7917-4FB0-8D37-95B264CFEF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77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539960" y="1757686"/>
            <a:ext cx="6995160" cy="37449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80" y="1757686"/>
            <a:ext cx="20467320" cy="37449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1D94DF-45C0-4A2C-AB74-4DB596A15330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DD5CE7-82CC-41A6-AE7B-D0798A301F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19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8C3835-CEE0-4505-9665-5573C790ED16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31E98A-5D60-40D6-BF00-4DF54A5FF6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215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64" y="28204163"/>
            <a:ext cx="26426160" cy="8717280"/>
          </a:xfrm>
        </p:spPr>
        <p:txBody>
          <a:bodyPr anchor="t"/>
          <a:lstStyle>
            <a:lvl1pPr algn="l">
              <a:defRPr sz="18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864" y="18602979"/>
            <a:ext cx="26426160" cy="9601197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41993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428399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3pPr>
            <a:lvl4pPr marL="642598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56798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0997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85197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499396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13596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EC548E-AB30-45E3-9EFD-4ABD517D5FFB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7857C-95ED-4269-88F6-BCF7AA1AD7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30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480" y="10241296"/>
            <a:ext cx="13731240" cy="28966163"/>
          </a:xfrm>
        </p:spPr>
        <p:txBody>
          <a:bodyPr/>
          <a:lstStyle>
            <a:lvl1pPr>
              <a:defRPr sz="13100"/>
            </a:lvl1pPr>
            <a:lvl2pPr>
              <a:defRPr sz="11200"/>
            </a:lvl2pPr>
            <a:lvl3pPr>
              <a:defRPr sz="94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03880" y="10241296"/>
            <a:ext cx="13731240" cy="28966163"/>
          </a:xfrm>
        </p:spPr>
        <p:txBody>
          <a:bodyPr/>
          <a:lstStyle>
            <a:lvl1pPr>
              <a:defRPr sz="13100"/>
            </a:lvl1pPr>
            <a:lvl2pPr>
              <a:defRPr sz="11200"/>
            </a:lvl2pPr>
            <a:lvl3pPr>
              <a:defRPr sz="94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9EA653-160A-48A7-96FE-D81DDD2A6265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AE7984-147F-49C9-BD08-BE497C1013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682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9824723"/>
            <a:ext cx="13736639" cy="4094477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41993" indent="0">
              <a:buNone/>
              <a:defRPr sz="9400" b="1"/>
            </a:lvl2pPr>
            <a:lvl3pPr marL="4283990" indent="0">
              <a:buNone/>
              <a:defRPr sz="8400" b="1"/>
            </a:lvl3pPr>
            <a:lvl4pPr marL="6425988" indent="0">
              <a:buNone/>
              <a:defRPr sz="7500" b="1"/>
            </a:lvl4pPr>
            <a:lvl5pPr marL="8567981" indent="0">
              <a:buNone/>
              <a:defRPr sz="7500" b="1"/>
            </a:lvl5pPr>
            <a:lvl6pPr marL="10709973" indent="0">
              <a:buNone/>
              <a:defRPr sz="7500" b="1"/>
            </a:lvl6pPr>
            <a:lvl7pPr marL="12851971" indent="0">
              <a:buNone/>
              <a:defRPr sz="7500" b="1"/>
            </a:lvl7pPr>
            <a:lvl8pPr marL="14993968" indent="0">
              <a:buNone/>
              <a:defRPr sz="7500" b="1"/>
            </a:lvl8pPr>
            <a:lvl9pPr marL="17135961" indent="0">
              <a:buNone/>
              <a:defRPr sz="7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13919200"/>
            <a:ext cx="13736639" cy="25288243"/>
          </a:xfrm>
        </p:spPr>
        <p:txBody>
          <a:bodyPr/>
          <a:lstStyle>
            <a:lvl1pPr>
              <a:defRPr sz="11200"/>
            </a:lvl1pPr>
            <a:lvl2pPr>
              <a:defRPr sz="9400"/>
            </a:lvl2pPr>
            <a:lvl3pPr>
              <a:defRPr sz="84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93094" y="9824723"/>
            <a:ext cx="13742035" cy="4094477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41993" indent="0">
              <a:buNone/>
              <a:defRPr sz="9400" b="1"/>
            </a:lvl2pPr>
            <a:lvl3pPr marL="4283990" indent="0">
              <a:buNone/>
              <a:defRPr sz="8400" b="1"/>
            </a:lvl3pPr>
            <a:lvl4pPr marL="6425988" indent="0">
              <a:buNone/>
              <a:defRPr sz="7500" b="1"/>
            </a:lvl4pPr>
            <a:lvl5pPr marL="8567981" indent="0">
              <a:buNone/>
              <a:defRPr sz="7500" b="1"/>
            </a:lvl5pPr>
            <a:lvl6pPr marL="10709973" indent="0">
              <a:buNone/>
              <a:defRPr sz="7500" b="1"/>
            </a:lvl6pPr>
            <a:lvl7pPr marL="12851971" indent="0">
              <a:buNone/>
              <a:defRPr sz="7500" b="1"/>
            </a:lvl7pPr>
            <a:lvl8pPr marL="14993968" indent="0">
              <a:buNone/>
              <a:defRPr sz="7500" b="1"/>
            </a:lvl8pPr>
            <a:lvl9pPr marL="17135961" indent="0">
              <a:buNone/>
              <a:defRPr sz="7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93094" y="13919200"/>
            <a:ext cx="13742035" cy="25288243"/>
          </a:xfrm>
        </p:spPr>
        <p:txBody>
          <a:bodyPr/>
          <a:lstStyle>
            <a:lvl1pPr>
              <a:defRPr sz="11200"/>
            </a:lvl1pPr>
            <a:lvl2pPr>
              <a:defRPr sz="9400"/>
            </a:lvl2pPr>
            <a:lvl3pPr>
              <a:defRPr sz="84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9FB84D-DD03-420E-8CB9-41B71FB842D0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33126-1F96-423D-BF98-E9824842C2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290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B1E4B5-FC98-4F60-98B5-0E1785FC4AC2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E8E915-8297-443A-953B-35155E6AB3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34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B70B8E-EA66-4125-B228-E7659303DF53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4597E-C535-4E8F-80AD-4D354F086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06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5" y="1747520"/>
            <a:ext cx="10228264" cy="7437120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5170" y="1747536"/>
            <a:ext cx="17379950" cy="37459923"/>
          </a:xfrm>
        </p:spPr>
        <p:txBody>
          <a:bodyPr/>
          <a:lstStyle>
            <a:lvl1pPr>
              <a:defRPr sz="15000"/>
            </a:lvl1pPr>
            <a:lvl2pPr>
              <a:defRPr sz="13100"/>
            </a:lvl2pPr>
            <a:lvl3pPr>
              <a:defRPr sz="112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5" y="9184656"/>
            <a:ext cx="10228264" cy="30022803"/>
          </a:xfrm>
        </p:spPr>
        <p:txBody>
          <a:bodyPr/>
          <a:lstStyle>
            <a:lvl1pPr marL="0" indent="0">
              <a:buNone/>
              <a:defRPr sz="6600"/>
            </a:lvl1pPr>
            <a:lvl2pPr marL="2141993" indent="0">
              <a:buNone/>
              <a:defRPr sz="5600"/>
            </a:lvl2pPr>
            <a:lvl3pPr marL="4283990" indent="0">
              <a:buNone/>
              <a:defRPr sz="4700"/>
            </a:lvl3pPr>
            <a:lvl4pPr marL="6425988" indent="0">
              <a:buNone/>
              <a:defRPr sz="4200"/>
            </a:lvl4pPr>
            <a:lvl5pPr marL="8567981" indent="0">
              <a:buNone/>
              <a:defRPr sz="4200"/>
            </a:lvl5pPr>
            <a:lvl6pPr marL="10709973" indent="0">
              <a:buNone/>
              <a:defRPr sz="4200"/>
            </a:lvl6pPr>
            <a:lvl7pPr marL="12851971" indent="0">
              <a:buNone/>
              <a:defRPr sz="4200"/>
            </a:lvl7pPr>
            <a:lvl8pPr marL="14993968" indent="0">
              <a:buNone/>
              <a:defRPr sz="4200"/>
            </a:lvl8pPr>
            <a:lvl9pPr marL="17135961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E4866A-E706-4541-8880-33314C2B233F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D89845-A231-4EFA-9396-68124E9419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08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779" y="30723840"/>
            <a:ext cx="18653760" cy="3627123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3779" y="3921760"/>
            <a:ext cx="18653760" cy="26334720"/>
          </a:xfrm>
        </p:spPr>
        <p:txBody>
          <a:bodyPr rtlCol="0">
            <a:normAutofit/>
          </a:bodyPr>
          <a:lstStyle>
            <a:lvl1pPr marL="0" indent="0">
              <a:buNone/>
              <a:defRPr sz="15000"/>
            </a:lvl1pPr>
            <a:lvl2pPr marL="2141993" indent="0">
              <a:buNone/>
              <a:defRPr sz="13100"/>
            </a:lvl2pPr>
            <a:lvl3pPr marL="4283990" indent="0">
              <a:buNone/>
              <a:defRPr sz="11200"/>
            </a:lvl3pPr>
            <a:lvl4pPr marL="6425988" indent="0">
              <a:buNone/>
              <a:defRPr sz="9400"/>
            </a:lvl4pPr>
            <a:lvl5pPr marL="8567981" indent="0">
              <a:buNone/>
              <a:defRPr sz="9400"/>
            </a:lvl5pPr>
            <a:lvl6pPr marL="10709973" indent="0">
              <a:buNone/>
              <a:defRPr sz="9400"/>
            </a:lvl6pPr>
            <a:lvl7pPr marL="12851971" indent="0">
              <a:buNone/>
              <a:defRPr sz="9400"/>
            </a:lvl7pPr>
            <a:lvl8pPr marL="14993968" indent="0">
              <a:buNone/>
              <a:defRPr sz="9400"/>
            </a:lvl8pPr>
            <a:lvl9pPr marL="17135961" indent="0">
              <a:buNone/>
              <a:defRPr sz="94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3779" y="34350963"/>
            <a:ext cx="18653760" cy="5151117"/>
          </a:xfrm>
        </p:spPr>
        <p:txBody>
          <a:bodyPr/>
          <a:lstStyle>
            <a:lvl1pPr marL="0" indent="0">
              <a:buNone/>
              <a:defRPr sz="6600"/>
            </a:lvl1pPr>
            <a:lvl2pPr marL="2141993" indent="0">
              <a:buNone/>
              <a:defRPr sz="5600"/>
            </a:lvl2pPr>
            <a:lvl3pPr marL="4283990" indent="0">
              <a:buNone/>
              <a:defRPr sz="4700"/>
            </a:lvl3pPr>
            <a:lvl4pPr marL="6425988" indent="0">
              <a:buNone/>
              <a:defRPr sz="4200"/>
            </a:lvl4pPr>
            <a:lvl5pPr marL="8567981" indent="0">
              <a:buNone/>
              <a:defRPr sz="4200"/>
            </a:lvl5pPr>
            <a:lvl6pPr marL="10709973" indent="0">
              <a:buNone/>
              <a:defRPr sz="4200"/>
            </a:lvl6pPr>
            <a:lvl7pPr marL="12851971" indent="0">
              <a:buNone/>
              <a:defRPr sz="4200"/>
            </a:lvl7pPr>
            <a:lvl8pPr marL="14993968" indent="0">
              <a:buNone/>
              <a:defRPr sz="4200"/>
            </a:lvl8pPr>
            <a:lvl9pPr marL="17135961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3EE76A-02DB-42FA-91C2-3E760E39DD17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7061C2-CB17-4CD5-8C6C-23DA029CAD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56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54163" y="1757363"/>
            <a:ext cx="27981275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8399" tIns="214202" rIns="428399" bIns="2142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54163" y="10240963"/>
            <a:ext cx="27981275" cy="289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28399" tIns="214202" rIns="428399" bIns="2142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4163" y="40681275"/>
            <a:ext cx="7254875" cy="2336800"/>
          </a:xfrm>
          <a:prstGeom prst="rect">
            <a:avLst/>
          </a:prstGeom>
        </p:spPr>
        <p:txBody>
          <a:bodyPr vert="horz" wrap="square" lIns="428399" tIns="214202" rIns="428399" bIns="214202" numCol="1" anchor="ctr" anchorCtr="0" compatLnSpc="1">
            <a:prstTxWarp prst="textNoShape">
              <a:avLst/>
            </a:prstTxWarp>
          </a:bodyPr>
          <a:lstStyle>
            <a:lvl1pPr>
              <a:defRPr sz="5600">
                <a:solidFill>
                  <a:srgbClr val="898989"/>
                </a:solidFill>
              </a:defRPr>
            </a:lvl1pPr>
          </a:lstStyle>
          <a:p>
            <a:fld id="{FEA6808C-36B9-4536-83CF-D3C352952614}" type="datetime1">
              <a:rPr lang="en-US" altLang="en-US"/>
              <a:pPr/>
              <a:t>4/22/19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21963" y="40681275"/>
            <a:ext cx="9845675" cy="2336800"/>
          </a:xfrm>
          <a:prstGeom prst="rect">
            <a:avLst/>
          </a:prstGeom>
        </p:spPr>
        <p:txBody>
          <a:bodyPr vert="horz" lIns="428399" tIns="214202" rIns="428399" bIns="214202" rtlCol="0" anchor="ctr"/>
          <a:lstStyle>
            <a:lvl1pPr algn="ctr">
              <a:defRPr sz="56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80563" y="40681275"/>
            <a:ext cx="7254875" cy="2336800"/>
          </a:xfrm>
          <a:prstGeom prst="rect">
            <a:avLst/>
          </a:prstGeom>
        </p:spPr>
        <p:txBody>
          <a:bodyPr vert="horz" wrap="square" lIns="428399" tIns="214202" rIns="428399" bIns="214202" numCol="1" anchor="ctr" anchorCtr="0" compatLnSpc="1">
            <a:prstTxWarp prst="textNoShape">
              <a:avLst/>
            </a:prstTxWarp>
          </a:bodyPr>
          <a:lstStyle>
            <a:lvl1pPr algn="r">
              <a:defRPr sz="5600">
                <a:solidFill>
                  <a:srgbClr val="898989"/>
                </a:solidFill>
              </a:defRPr>
            </a:lvl1pPr>
          </a:lstStyle>
          <a:p>
            <a:fld id="{A68FA986-9025-422E-95D2-95CF4553E56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283075" rtl="0" eaLnBrk="0" fontAlgn="base" hangingPunct="0">
        <a:spcBef>
          <a:spcPct val="0"/>
        </a:spcBef>
        <a:spcAft>
          <a:spcPct val="0"/>
        </a:spcAft>
        <a:defRPr sz="20600" kern="1200">
          <a:solidFill>
            <a:schemeClr val="tx1"/>
          </a:solidFill>
          <a:latin typeface="+mj-lt"/>
          <a:ea typeface="ＭＳ Ｐゴシック" charset="0"/>
          <a:cs typeface="ＭＳ Ｐゴシック" pitchFamily="-104" charset="-128"/>
        </a:defRPr>
      </a:lvl1pPr>
      <a:lvl2pPr algn="ctr" defTabSz="4283075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  <a:ea typeface="ＭＳ Ｐゴシック" charset="0"/>
          <a:cs typeface="ＭＳ Ｐゴシック" pitchFamily="-104" charset="-128"/>
        </a:defRPr>
      </a:lvl2pPr>
      <a:lvl3pPr algn="ctr" defTabSz="4283075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  <a:ea typeface="ＭＳ Ｐゴシック" charset="0"/>
          <a:cs typeface="ＭＳ Ｐゴシック" pitchFamily="-104" charset="-128"/>
        </a:defRPr>
      </a:lvl3pPr>
      <a:lvl4pPr algn="ctr" defTabSz="4283075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  <a:ea typeface="ＭＳ Ｐゴシック" charset="0"/>
          <a:cs typeface="ＭＳ Ｐゴシック" pitchFamily="-104" charset="-128"/>
        </a:defRPr>
      </a:lvl4pPr>
      <a:lvl5pPr algn="ctr" defTabSz="4283075" rtl="0" eaLnBrk="0" fontAlgn="base" hangingPunct="0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  <a:ea typeface="ＭＳ Ｐゴシック" charset="0"/>
          <a:cs typeface="ＭＳ Ｐゴシック" pitchFamily="-104" charset="-128"/>
        </a:defRPr>
      </a:lvl5pPr>
      <a:lvl6pPr marL="457200" algn="ctr" defTabSz="4283075" rtl="0" fontAlgn="base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</a:defRPr>
      </a:lvl6pPr>
      <a:lvl7pPr marL="914400" algn="ctr" defTabSz="4283075" rtl="0" fontAlgn="base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</a:defRPr>
      </a:lvl7pPr>
      <a:lvl8pPr marL="1371600" algn="ctr" defTabSz="4283075" rtl="0" fontAlgn="base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</a:defRPr>
      </a:lvl8pPr>
      <a:lvl9pPr marL="1828800" algn="ctr" defTabSz="4283075" rtl="0" fontAlgn="base">
        <a:spcBef>
          <a:spcPct val="0"/>
        </a:spcBef>
        <a:spcAft>
          <a:spcPct val="0"/>
        </a:spcAft>
        <a:defRPr sz="20600">
          <a:solidFill>
            <a:schemeClr val="tx1"/>
          </a:solidFill>
          <a:latin typeface="Calibri" pitchFamily="34" charset="0"/>
        </a:defRPr>
      </a:lvl9pPr>
    </p:titleStyle>
    <p:bodyStyle>
      <a:lvl1pPr marL="1604963" indent="-1604963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000" kern="1200">
          <a:solidFill>
            <a:schemeClr val="tx1"/>
          </a:solidFill>
          <a:latin typeface="+mn-lt"/>
          <a:ea typeface="ＭＳ Ｐゴシック" charset="0"/>
          <a:cs typeface="ＭＳ Ｐゴシック" pitchFamily="-104" charset="-128"/>
        </a:defRPr>
      </a:lvl1pPr>
      <a:lvl2pPr marL="3479800" indent="-1338263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54638" indent="-1069975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496175" indent="-1069975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637713" indent="-1069975" algn="l" defTabSz="42830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1780974" indent="-1071001" algn="l" defTabSz="428399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3922967" indent="-1071001" algn="l" defTabSz="428399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64965" indent="-1071001" algn="l" defTabSz="428399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206962" indent="-1071001" algn="l" defTabSz="4283990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41993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83990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425988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67981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709973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851971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93968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135961" algn="l" defTabSz="428399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6"/>
          <p:cNvGrpSpPr>
            <a:grpSpLocks/>
          </p:cNvGrpSpPr>
          <p:nvPr/>
        </p:nvGrpSpPr>
        <p:grpSpPr bwMode="auto">
          <a:xfrm>
            <a:off x="0" y="0"/>
            <a:ext cx="31394507" cy="43891200"/>
            <a:chOff x="45243" y="-862688"/>
            <a:chExt cx="31089600" cy="43382288"/>
          </a:xfrm>
        </p:grpSpPr>
        <p:sp>
          <p:nvSpPr>
            <p:cNvPr id="17" name="Rectangle 16"/>
            <p:cNvSpPr/>
            <p:nvPr/>
          </p:nvSpPr>
          <p:spPr>
            <a:xfrm>
              <a:off x="45243" y="-862688"/>
              <a:ext cx="31089600" cy="43382288"/>
            </a:xfrm>
            <a:prstGeom prst="rect">
              <a:avLst/>
            </a:prstGeom>
            <a:solidFill>
              <a:srgbClr val="A32638"/>
            </a:solidFill>
            <a:ln w="38100">
              <a:solidFill>
                <a:srgbClr val="ADAF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906" tIns="47453" rIns="94906" bIns="47453" anchor="ctr"/>
            <a:lstStyle/>
            <a:p>
              <a:pPr algn="ctr" defTabSz="42842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7875" y="4681262"/>
              <a:ext cx="29624338" cy="37323893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ADAF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906" tIns="47453" rIns="94906" bIns="47453" anchor="ctr"/>
            <a:lstStyle/>
            <a:p>
              <a:pPr algn="ctr" defTabSz="42842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77875" y="26617"/>
              <a:ext cx="29625925" cy="4114800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ADAF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906" tIns="47453" rIns="94906" bIns="47453" anchor="ctr"/>
            <a:lstStyle/>
            <a:p>
              <a:pPr algn="ctr" defTabSz="42842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5363" name="Title 10"/>
          <p:cNvSpPr>
            <a:spLocks noGrp="1"/>
          </p:cNvSpPr>
          <p:nvPr>
            <p:ph type="title"/>
          </p:nvPr>
        </p:nvSpPr>
        <p:spPr>
          <a:xfrm>
            <a:off x="1590810" y="991559"/>
            <a:ext cx="21869400" cy="4114800"/>
          </a:xfrm>
        </p:spPr>
        <p:txBody>
          <a:bodyPr/>
          <a:lstStyle/>
          <a:p>
            <a:pPr eaLnBrk="1" hangingPunct="1"/>
            <a:r>
              <a:rPr lang="en-US" altLang="en-US" sz="11900" dirty="0">
                <a:ea typeface="ＭＳ Ｐゴシック" panose="020B0600070205080204" pitchFamily="34" charset="-128"/>
              </a:rPr>
              <a:t>Groupon Reviews Analysis</a:t>
            </a:r>
            <a:br>
              <a:rPr lang="en-US" altLang="en-US" sz="11900" dirty="0">
                <a:ea typeface="ＭＳ Ｐゴシック" panose="020B0600070205080204" pitchFamily="34" charset="-128"/>
              </a:rPr>
            </a:br>
            <a:r>
              <a:rPr lang="en-US" altLang="en-US" sz="5400" dirty="0">
                <a:ea typeface="ＭＳ Ｐゴシック" panose="020B0600070205080204" pitchFamily="34" charset="-128"/>
              </a:rPr>
              <a:t>Students: </a:t>
            </a:r>
            <a:r>
              <a:rPr lang="en-US" altLang="en-US" sz="5400" dirty="0" err="1">
                <a:ea typeface="ＭＳ Ｐゴシック" panose="020B0600070205080204" pitchFamily="34" charset="-128"/>
              </a:rPr>
              <a:t>Haitao</a:t>
            </a:r>
            <a:r>
              <a:rPr lang="en-US" altLang="en-US" sz="5400" dirty="0">
                <a:ea typeface="ＭＳ Ｐゴシック" panose="020B0600070205080204" pitchFamily="34" charset="-128"/>
              </a:rPr>
              <a:t> Liu , </a:t>
            </a:r>
            <a:r>
              <a:rPr lang="en-US" altLang="en-US" sz="5400" dirty="0" err="1">
                <a:ea typeface="ＭＳ Ｐゴシック" panose="020B0600070205080204" pitchFamily="34" charset="-128"/>
              </a:rPr>
              <a:t>Tianyu</a:t>
            </a:r>
            <a:r>
              <a:rPr lang="en-US" altLang="en-US" sz="5400" dirty="0">
                <a:ea typeface="ＭＳ Ｐゴシック" panose="020B0600070205080204" pitchFamily="34" charset="-128"/>
              </a:rPr>
              <a:t> Liu, J</a:t>
            </a:r>
            <a:r>
              <a:rPr lang="en-US" altLang="en-US" sz="5400">
                <a:ea typeface="ＭＳ Ｐゴシック" panose="020B0600070205080204" pitchFamily="34" charset="-128"/>
              </a:rPr>
              <a:t>haohan</a:t>
            </a:r>
            <a:r>
              <a:rPr lang="en-US" altLang="en-US" sz="5400" dirty="0">
                <a:ea typeface="ＭＳ Ｐゴシック" panose="020B0600070205080204" pitchFamily="34" charset="-128"/>
              </a:rPr>
              <a:t> Chen, </a:t>
            </a:r>
            <a:r>
              <a:rPr lang="en-US" altLang="en-US" sz="5400" dirty="0" err="1">
                <a:ea typeface="ＭＳ Ｐゴシック" panose="020B0600070205080204" pitchFamily="34" charset="-128"/>
              </a:rPr>
              <a:t>Lingyao</a:t>
            </a:r>
            <a:r>
              <a:rPr lang="en-US" altLang="en-US" sz="5400" dirty="0">
                <a:ea typeface="ＭＳ Ｐゴシック" panose="020B0600070205080204" pitchFamily="34" charset="-128"/>
              </a:rPr>
              <a:t> Kong</a:t>
            </a:r>
            <a:br>
              <a:rPr lang="en-US" altLang="en-US" sz="5400" dirty="0">
                <a:ea typeface="ＭＳ Ｐゴシック" panose="020B0600070205080204" pitchFamily="34" charset="-128"/>
              </a:rPr>
            </a:br>
            <a:r>
              <a:rPr lang="en-US" altLang="en-US" sz="5400" dirty="0">
                <a:ea typeface="ＭＳ Ｐゴシック" panose="020B0600070205080204" pitchFamily="34" charset="-128"/>
              </a:rPr>
              <a:t>Instructor: </a:t>
            </a:r>
            <a:r>
              <a:rPr lang="en-US" altLang="en-US" sz="5400" dirty="0" err="1">
                <a:ea typeface="ＭＳ Ｐゴシック" panose="020B0600070205080204" pitchFamily="34" charset="-128"/>
              </a:rPr>
              <a:t>Rong</a:t>
            </a:r>
            <a:r>
              <a:rPr lang="en-US" altLang="en-US" sz="5400" dirty="0">
                <a:ea typeface="ＭＳ Ｐゴシック" panose="020B0600070205080204" pitchFamily="34" charset="-128"/>
              </a:rPr>
              <a:t> Liu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Content Placeholder 12"/>
          <p:cNvSpPr>
            <a:spLocks noGrp="1"/>
          </p:cNvSpPr>
          <p:nvPr>
            <p:ph sz="half" idx="2"/>
          </p:nvPr>
        </p:nvSpPr>
        <p:spPr>
          <a:xfrm>
            <a:off x="1386578" y="22008880"/>
            <a:ext cx="14036674" cy="21061345"/>
          </a:xfrm>
          <a:ln>
            <a:solidFill>
              <a:srgbClr val="ADAFAA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7200" dirty="0"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Exploratory Data Analysis</a:t>
            </a:r>
            <a:endParaRPr lang="en" altLang="en-US" sz="7200" dirty="0">
              <a:ea typeface="ＭＳ Ｐゴシック" panose="020B0600070205080204" pitchFamily="34" charset="-128"/>
            </a:endParaRPr>
          </a:p>
          <a:p>
            <a:pPr marL="0" indent="0" eaLnBrk="1" hangingPunct="1">
              <a:buNone/>
            </a:pPr>
            <a:r>
              <a:rPr lang="en" altLang="en-US" sz="4400" dirty="0">
                <a:ea typeface="ＭＳ Ｐゴシック" panose="020B0600070205080204" pitchFamily="34" charset="-128"/>
              </a:rPr>
              <a:t>The tendency for the average rating in one store by year</a:t>
            </a:r>
            <a:endParaRPr lang="en-US" altLang="en-US" sz="4400" b="1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r>
              <a:rPr lang="en" altLang="en-US" sz="4400" dirty="0">
                <a:ea typeface="ＭＳ Ｐゴシック" panose="020B0600070205080204" pitchFamily="34" charset="-128"/>
              </a:rPr>
              <a:t>The relation between the number of reviews or rating that each people has with their rating value:</a:t>
            </a:r>
            <a:r>
              <a:rPr lang="en-US" altLang="en-US" sz="4400" dirty="0">
                <a:ea typeface="ＭＳ Ｐゴシック" panose="020B0600070205080204" pitchFamily="34" charset="-128"/>
              </a:rPr>
              <a:t>  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4400" dirty="0">
                <a:ea typeface="ＭＳ Ｐゴシック" panose="020B0600070205080204" pitchFamily="34" charset="-128"/>
              </a:rPr>
              <a:t>    </a:t>
            </a: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r>
              <a:rPr lang="en-US" altLang="en-US" sz="4400" dirty="0">
                <a:ea typeface="ＭＳ Ｐゴシック" panose="020B0600070205080204" pitchFamily="34" charset="-128"/>
              </a:rPr>
              <a:t>The relation between the number of rating and the rating score</a:t>
            </a: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r>
              <a:rPr lang="en" altLang="en-US" sz="4400" dirty="0">
                <a:ea typeface="ＭＳ Ｐゴシック" panose="020B0600070205080204" pitchFamily="34" charset="-128"/>
              </a:rPr>
              <a:t>The word cloud shows that what kind of words appear most in each bars’ reviews</a:t>
            </a:r>
          </a:p>
          <a:p>
            <a:pPr eaLnBrk="1" hangingPunct="1">
              <a:buNone/>
            </a:pPr>
            <a:endParaRPr lang="en" altLang="en-US" sz="4400" dirty="0">
              <a:ea typeface="ＭＳ Ｐゴシック" panose="020B0600070205080204" pitchFamily="34" charset="-128"/>
            </a:endParaRPr>
          </a:p>
          <a:p>
            <a:pPr eaLnBrk="1" hangingPunct="1">
              <a:buNone/>
            </a:pPr>
            <a:endParaRPr lang="en-US" altLang="en-US" sz="4400" dirty="0">
              <a:ea typeface="ＭＳ Ｐゴシック" panose="020B0600070205080204" pitchFamily="34" charset="-128"/>
            </a:endParaRPr>
          </a:p>
        </p:txBody>
      </p:sp>
      <p:sp>
        <p:nvSpPr>
          <p:cNvPr id="15365" name="Content Placeholder 12"/>
          <p:cNvSpPr txBox="1">
            <a:spLocks/>
          </p:cNvSpPr>
          <p:nvPr/>
        </p:nvSpPr>
        <p:spPr bwMode="auto">
          <a:xfrm>
            <a:off x="1369979" y="5962544"/>
            <a:ext cx="14025052" cy="6088735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Introduction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000" dirty="0">
                <a:latin typeface="Calibri" panose="020F0502020204030204" pitchFamily="34" charset="0"/>
              </a:rPr>
              <a:t>Find the advantages and drawbacks for each wine bar in New York City according to their customers’ rating and reviews.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" altLang="en-US" sz="4000" dirty="0">
                <a:latin typeface="Calibri" panose="020F0502020204030204" pitchFamily="34" charset="0"/>
              </a:rPr>
              <a:t>Help the </a:t>
            </a:r>
            <a:r>
              <a:rPr lang="en-US" altLang="en-US" sz="4000" dirty="0">
                <a:latin typeface="Calibri" panose="020F0502020204030204" pitchFamily="34" charset="0"/>
              </a:rPr>
              <a:t>merchants have a better understanding of their wine bar and the aspects that need to be improved</a:t>
            </a:r>
            <a:r>
              <a:rPr lang="en-US" altLang="zh-CN" sz="4000" dirty="0">
                <a:latin typeface="Calibri" panose="020F0502020204030204" pitchFamily="34" charset="0"/>
              </a:rPr>
              <a:t>.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</a:rPr>
              <a:t>Find the relation between the rating score , rating count and reviews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</p:txBody>
      </p:sp>
      <p:sp>
        <p:nvSpPr>
          <p:cNvPr id="15367" name="Content Placeholder 12"/>
          <p:cNvSpPr txBox="1">
            <a:spLocks/>
          </p:cNvSpPr>
          <p:nvPr/>
        </p:nvSpPr>
        <p:spPr bwMode="auto">
          <a:xfrm>
            <a:off x="16070013" y="36140674"/>
            <a:ext cx="13865516" cy="6790072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Feature Extraction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Performed Multi-label classification on the aspects of the reviews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Accuracy: 0.65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The accuracy in each aspect: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6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600" dirty="0">
              <a:latin typeface="Calibri" panose="020F0502020204030204" pitchFamily="34" charset="0"/>
            </a:endParaRPr>
          </a:p>
        </p:txBody>
      </p:sp>
      <p:sp>
        <p:nvSpPr>
          <p:cNvPr id="15368" name="Text Box 13"/>
          <p:cNvSpPr txBox="1">
            <a:spLocks noChangeArrowheads="1"/>
          </p:cNvSpPr>
          <p:nvPr/>
        </p:nvSpPr>
        <p:spPr bwMode="auto">
          <a:xfrm>
            <a:off x="24184906" y="3931754"/>
            <a:ext cx="61722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 eaLnBrk="1" hangingPunct="1"/>
            <a:r>
              <a:rPr lang="en-US" altLang="en-US" sz="3200" dirty="0">
                <a:solidFill>
                  <a:srgbClr val="ADAFAA"/>
                </a:solidFill>
              </a:rPr>
              <a:t>Web Mining</a:t>
            </a:r>
          </a:p>
          <a:p>
            <a:pPr algn="ctr" defTabSz="914400" eaLnBrk="1" hangingPunct="1"/>
            <a:r>
              <a:rPr lang="en-US" altLang="en-US" sz="3200" dirty="0">
                <a:solidFill>
                  <a:srgbClr val="ADAFAA"/>
                </a:solidFill>
              </a:rPr>
              <a:t>Spring, 2019</a:t>
            </a:r>
          </a:p>
        </p:txBody>
      </p:sp>
      <p:sp>
        <p:nvSpPr>
          <p:cNvPr id="15369" name="Line 15"/>
          <p:cNvSpPr>
            <a:spLocks noChangeShapeType="1"/>
          </p:cNvSpPr>
          <p:nvPr/>
        </p:nvSpPr>
        <p:spPr bwMode="auto">
          <a:xfrm>
            <a:off x="22933486" y="923872"/>
            <a:ext cx="0" cy="4114800"/>
          </a:xfrm>
          <a:prstGeom prst="line">
            <a:avLst/>
          </a:prstGeom>
          <a:noFill/>
          <a:ln w="63500">
            <a:solidFill>
              <a:srgbClr val="ADAF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906" tIns="47453" rIns="94906" bIns="47453" anchor="ctr"/>
          <a:lstStyle/>
          <a:p>
            <a:endParaRPr lang="en-US"/>
          </a:p>
        </p:txBody>
      </p:sp>
      <p:pic>
        <p:nvPicPr>
          <p:cNvPr id="15371" name="Picture 2" descr="Stevens-Official-PMSColor-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965" y="1390749"/>
            <a:ext cx="59182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12"/>
          <p:cNvSpPr txBox="1">
            <a:spLocks/>
          </p:cNvSpPr>
          <p:nvPr/>
        </p:nvSpPr>
        <p:spPr bwMode="auto">
          <a:xfrm>
            <a:off x="1335137" y="12380963"/>
            <a:ext cx="14036674" cy="9211738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Data Understanding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000" dirty="0">
                <a:latin typeface="Calibri" panose="020F0502020204030204" pitchFamily="34" charset="0"/>
              </a:rPr>
              <a:t>The data we used is base on 30 wine bars in New York City on the Groupon website including review, user, rating, date, rating count and review count</a:t>
            </a:r>
            <a:endParaRPr lang="en-US" altLang="en-US" sz="36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000" dirty="0">
                <a:latin typeface="Calibri" panose="020F0502020204030204" pitchFamily="34" charset="0"/>
              </a:rPr>
              <a:t>We manually labeled 1000 reviews(label P/N according to emotion of reviews and add four aspects of descriptions based on each sentence.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3600" dirty="0">
                <a:latin typeface="Calibri" panose="020F0502020204030204" pitchFamily="34" charset="0"/>
              </a:rPr>
              <a:t>  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6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6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</p:txBody>
      </p:sp>
      <p:sp>
        <p:nvSpPr>
          <p:cNvPr id="18" name="Content Placeholder 12"/>
          <p:cNvSpPr txBox="1">
            <a:spLocks/>
          </p:cNvSpPr>
          <p:nvPr/>
        </p:nvSpPr>
        <p:spPr bwMode="auto">
          <a:xfrm>
            <a:off x="16049908" y="26021299"/>
            <a:ext cx="13894204" cy="9679402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Prepare for the Reviews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" altLang="zh-CN" sz="4400" b="1" dirty="0">
                <a:latin typeface="Calibri" panose="020F0502020204030204" pitchFamily="34" charset="0"/>
              </a:rPr>
              <a:t>Data Scraping and Cleaning: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" altLang="zh-CN" sz="4000" dirty="0">
                <a:latin typeface="Calibri" panose="020F0502020204030204" pitchFamily="34" charset="0"/>
              </a:rPr>
              <a:t>We scraped all the data using python </a:t>
            </a:r>
            <a:r>
              <a:rPr lang="en-US" altLang="zh-CN" sz="4000" dirty="0">
                <a:latin typeface="Calibri" panose="020F0502020204030204" pitchFamily="34" charset="0"/>
              </a:rPr>
              <a:t>selenium </a:t>
            </a:r>
            <a:r>
              <a:rPr lang="en-US" altLang="zh-CN" sz="4000" dirty="0" err="1">
                <a:latin typeface="Calibri" panose="020F0502020204030204" pitchFamily="34" charset="0"/>
              </a:rPr>
              <a:t>webdriver</a:t>
            </a:r>
            <a:r>
              <a:rPr lang="en-US" altLang="zh-CN" sz="4000" dirty="0">
                <a:latin typeface="Calibri" panose="020F0502020204030204" pitchFamily="34" charset="0"/>
              </a:rPr>
              <a:t>, stored each wine bar in CSV file. 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</a:rPr>
              <a:t>30 wine bars, 9000 reviews in total</a:t>
            </a:r>
            <a:endParaRPr lang="en" altLang="zh-CN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" altLang="zh-CN" sz="4000" dirty="0">
                <a:latin typeface="Calibri" panose="020F0502020204030204" pitchFamily="34" charset="0"/>
              </a:rPr>
              <a:t>Tokenization, involves splitting sentences and words from the body of the text. Remove Punctuations, </a:t>
            </a:r>
            <a:r>
              <a:rPr lang="en" altLang="zh-CN" sz="4000" dirty="0" err="1">
                <a:latin typeface="Calibri" panose="020F0502020204030204" pitchFamily="34" charset="0"/>
              </a:rPr>
              <a:t>Stopword</a:t>
            </a:r>
            <a:r>
              <a:rPr lang="en" altLang="zh-CN" sz="4000" dirty="0">
                <a:latin typeface="Calibri" panose="020F0502020204030204" pitchFamily="34" charset="0"/>
              </a:rPr>
              <a:t>, Emoji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zh-CN" sz="4000" b="1" dirty="0">
                <a:latin typeface="Calibri" panose="020F0502020204030204" pitchFamily="34" charset="0"/>
              </a:rPr>
              <a:t>Part of Speech Tagging: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4000" dirty="0">
                <a:latin typeface="Calibri" panose="020F0502020204030204" pitchFamily="34" charset="0"/>
              </a:rPr>
              <a:t>We can find the specific aspects that get the positive or negative reviews.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000" dirty="0">
                <a:latin typeface="Calibri" panose="020F0502020204030204" pitchFamily="34" charset="0"/>
              </a:rPr>
              <a:t>Example: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2800" dirty="0">
                <a:latin typeface="Calibri" panose="020F0502020204030204" pitchFamily="34" charset="0"/>
              </a:rPr>
              <a:t>       </a:t>
            </a:r>
            <a:endParaRPr lang="en-US" altLang="en-US" sz="4400" b="1" dirty="0">
              <a:latin typeface="Calibri" panose="020F0502020204030204" pitchFamily="34" charset="0"/>
            </a:endParaRPr>
          </a:p>
          <a:p>
            <a:pPr marL="0" indent="0" algn="ctr" eaLnBrk="1" hangingPunct="1">
              <a:spcBef>
                <a:spcPct val="20000"/>
              </a:spcBef>
            </a:pPr>
            <a:endParaRPr lang="en-US" altLang="en-US" sz="2800" dirty="0">
              <a:latin typeface="Calibri" panose="020F0502020204030204" pitchFamily="34" charset="0"/>
            </a:endParaRPr>
          </a:p>
          <a:p>
            <a:pPr marL="0" indent="0" algn="ctr" eaLnBrk="1" hangingPunct="1">
              <a:spcBef>
                <a:spcPct val="20000"/>
              </a:spcBef>
            </a:pPr>
            <a:endParaRPr lang="en-US" altLang="en-US" sz="28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B136E249-C73A-4D20-8096-0D1216F511BE}"/>
              </a:ext>
            </a:extLst>
          </p:cNvPr>
          <p:cNvSpPr txBox="1">
            <a:spLocks/>
          </p:cNvSpPr>
          <p:nvPr/>
        </p:nvSpPr>
        <p:spPr bwMode="auto">
          <a:xfrm>
            <a:off x="16025193" y="5962544"/>
            <a:ext cx="14059394" cy="19869256"/>
          </a:xfrm>
          <a:prstGeom prst="rect">
            <a:avLst/>
          </a:prstGeom>
          <a:noFill/>
          <a:ln w="9525">
            <a:solidFill>
              <a:srgbClr val="ADAFA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28422" tIns="214211" rIns="428422" bIns="214211"/>
          <a:lstStyle>
            <a:lvl1pPr marL="1606550" indent="-1606550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7200" dirty="0">
                <a:latin typeface="Calibri" panose="020F0502020204030204" pitchFamily="34" charset="0"/>
              </a:rPr>
              <a:t>Sentiment Analysis        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4800" dirty="0">
                <a:latin typeface="Calibri" panose="020F0502020204030204" pitchFamily="34" charset="0"/>
              </a:rPr>
              <a:t>Naïve Sentiment Analysis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We used the two dictionaries that contain positive and negative words to filter out the other words.</a:t>
            </a:r>
            <a:endParaRPr lang="en-US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</a:rPr>
              <a:t>If more positive words than negative, then this review is positive. 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sz="3600" dirty="0">
                <a:latin typeface="Calibri" panose="020F0502020204030204" pitchFamily="34" charset="0"/>
              </a:rPr>
              <a:t>     If more positive words than negative, then this review is negative. </a:t>
            </a:r>
          </a:p>
          <a:p>
            <a:pPr marL="0" indent="0" eaLnBrk="1" hangingPunct="1">
              <a:spcBef>
                <a:spcPct val="20000"/>
              </a:spcBef>
            </a:pPr>
            <a:r>
              <a:rPr lang="en-US" altLang="en-US" sz="4800" dirty="0">
                <a:latin typeface="Calibri" panose="020F0502020204030204" pitchFamily="34" charset="0"/>
              </a:rPr>
              <a:t>Supervised Sentiment Analysis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We chose </a:t>
            </a:r>
            <a:r>
              <a:rPr lang="en-US" sz="3600" dirty="0">
                <a:latin typeface="Calibri" panose="020F0502020204030204" pitchFamily="34" charset="0"/>
              </a:rPr>
              <a:t>Support Vector Machine as classifier and </a:t>
            </a:r>
            <a:r>
              <a:rPr lang="en-US" altLang="en-US" sz="3600" dirty="0" err="1">
                <a:latin typeface="Calibri" panose="020F0502020204030204" pitchFamily="34" charset="0"/>
              </a:rPr>
              <a:t>Tf-idf</a:t>
            </a:r>
            <a:r>
              <a:rPr lang="en-US" altLang="en-US" sz="3600" dirty="0">
                <a:latin typeface="Calibri" panose="020F0502020204030204" pitchFamily="34" charset="0"/>
              </a:rPr>
              <a:t> matrix as a feature.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latin typeface="Calibri" panose="020F0502020204030204" pitchFamily="34" charset="0"/>
              </a:rPr>
              <a:t>ROC Curve and Precision-Recall Curve: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" altLang="en-US" sz="4000" dirty="0">
              <a:latin typeface="Calibri" panose="020F0502020204030204" pitchFamily="34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" altLang="en-US" sz="4000" dirty="0">
                <a:latin typeface="Calibri" panose="020F0502020204030204" pitchFamily="34" charset="0"/>
              </a:rPr>
              <a:t>To measure accurately</a:t>
            </a:r>
            <a:r>
              <a:rPr lang="zh-CN" altLang="en-US" sz="4000" dirty="0">
                <a:latin typeface="Calibri" panose="020F0502020204030204" pitchFamily="34" charset="0"/>
              </a:rPr>
              <a:t>，</a:t>
            </a:r>
            <a:r>
              <a:rPr lang="en-US" altLang="zh-CN" sz="4000" dirty="0">
                <a:latin typeface="Calibri" panose="020F0502020204030204" pitchFamily="34" charset="0"/>
              </a:rPr>
              <a:t>we can also </a:t>
            </a:r>
            <a:r>
              <a:rPr lang="en" altLang="zh-CN" sz="4000" dirty="0">
                <a:latin typeface="Calibri" panose="020F0502020204030204" pitchFamily="34" charset="0"/>
              </a:rPr>
              <a:t>created a feature according to the rating score.(rating: &gt;4 Positive,&lt;4 Negative)</a:t>
            </a:r>
          </a:p>
          <a:p>
            <a:pPr marL="571500" indent="-5715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000" dirty="0">
                <a:latin typeface="Calibri" panose="020F0502020204030204" pitchFamily="34" charset="0"/>
              </a:rPr>
              <a:t>We can calculate the confusion matrix and accuracy according to the label</a:t>
            </a: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  <a:p>
            <a:pPr marL="0" indent="0" eaLnBrk="1" hangingPunct="1">
              <a:spcBef>
                <a:spcPct val="20000"/>
              </a:spcBef>
            </a:pPr>
            <a:endParaRPr lang="en-US" altLang="en-US" sz="4000" dirty="0">
              <a:latin typeface="Calibri" panose="020F050202020403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AD11430-501F-6E46-A376-6ED9B029F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11" y="17805452"/>
            <a:ext cx="8640276" cy="334022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2BE05BE-1799-D34F-8E90-1BA8BB830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r="3095"/>
          <a:stretch/>
        </p:blipFill>
        <p:spPr>
          <a:xfrm>
            <a:off x="2145421" y="24231600"/>
            <a:ext cx="11113379" cy="4909528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CED1DC3F-5B06-C343-A9B5-6DCE52B65C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" r="6584"/>
          <a:stretch/>
        </p:blipFill>
        <p:spPr>
          <a:xfrm>
            <a:off x="16387440" y="13655096"/>
            <a:ext cx="6722661" cy="4556703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00C3007C-62E0-E347-AC56-B9E564C9F7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" r="9221"/>
          <a:stretch/>
        </p:blipFill>
        <p:spPr>
          <a:xfrm>
            <a:off x="22751069" y="13609769"/>
            <a:ext cx="7086600" cy="46473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1C5CA-59BE-654E-9864-C66649ED7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760" y="30861000"/>
            <a:ext cx="6510297" cy="4400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96171-0E49-9D4E-80B1-F058DD970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2688" y="30773290"/>
            <a:ext cx="6927992" cy="468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64450-48EC-E64A-8F20-C3052F3F8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5220" y="36887140"/>
            <a:ext cx="6364330" cy="4153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0DDAE-F507-9748-98EA-23774D1A4F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9550" y="36988041"/>
            <a:ext cx="7358610" cy="372651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4462F3-AADF-E146-84DD-D74326489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019609"/>
              </p:ext>
            </p:extLst>
          </p:nvPr>
        </p:nvGraphicFramePr>
        <p:xfrm>
          <a:off x="17456241" y="21880671"/>
          <a:ext cx="11442812" cy="33293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51401">
                  <a:extLst>
                    <a:ext uri="{9D8B030D-6E8A-4147-A177-3AD203B41FA5}">
                      <a16:colId xmlns:a16="http://schemas.microsoft.com/office/drawing/2014/main" val="1409450635"/>
                    </a:ext>
                  </a:extLst>
                </a:gridCol>
                <a:gridCol w="2897137">
                  <a:extLst>
                    <a:ext uri="{9D8B030D-6E8A-4147-A177-3AD203B41FA5}">
                      <a16:colId xmlns:a16="http://schemas.microsoft.com/office/drawing/2014/main" val="2379786539"/>
                    </a:ext>
                  </a:extLst>
                </a:gridCol>
                <a:gridCol w="2897137">
                  <a:extLst>
                    <a:ext uri="{9D8B030D-6E8A-4147-A177-3AD203B41FA5}">
                      <a16:colId xmlns:a16="http://schemas.microsoft.com/office/drawing/2014/main" val="1769219634"/>
                    </a:ext>
                  </a:extLst>
                </a:gridCol>
                <a:gridCol w="2897137">
                  <a:extLst>
                    <a:ext uri="{9D8B030D-6E8A-4147-A177-3AD203B41FA5}">
                      <a16:colId xmlns:a16="http://schemas.microsoft.com/office/drawing/2014/main" val="4170543627"/>
                    </a:ext>
                  </a:extLst>
                </a:gridCol>
              </a:tblGrid>
              <a:tr h="9144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2839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alibri" panose="020F0502020204030204" pitchFamily="34" charset="0"/>
                        </a:rPr>
                        <a:t>Naïve Sentiment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80724"/>
                  </a:ext>
                </a:extLst>
              </a:tr>
              <a:tr h="5522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312705"/>
                  </a:ext>
                </a:extLst>
              </a:tr>
              <a:tr h="186272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123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EE2172F-C513-EB46-BC3A-1F5C43A91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929" y="23635623"/>
            <a:ext cx="2296867" cy="1235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E5A414-F05E-A14C-8546-F2E0FB2D09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175" y="23467112"/>
            <a:ext cx="1983924" cy="16232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13A8A9-1206-6F48-B2ED-2EC16F2C3C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0754" y="23410156"/>
            <a:ext cx="2114044" cy="17371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4D0399-CF6D-764D-8AC4-9BCDB9A7B3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051" y="34707217"/>
            <a:ext cx="13280100" cy="5202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EF4E25-5615-D541-B243-47399D1AC6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4" y="38403894"/>
            <a:ext cx="7056820" cy="3810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2409</TotalTime>
  <Words>403</Words>
  <Application>Microsoft Macintosh PowerPoint</Application>
  <PresentationFormat>Custom</PresentationFormat>
  <Paragraphs>84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Groupon Reviews Analysis Students: Haitao Liu , Tianyu Liu, Jhaohan Chen, Lingyao Kong Instructor: Rong Liu</vt:lpstr>
    </vt:vector>
  </TitlesOfParts>
  <Manager/>
  <Company>Stevens Institute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Postertitle Author 1, Author 2,  Room location</dc:title>
  <dc:subject/>
  <dc:creator>BI&amp;A Poster</dc:creator>
  <cp:keywords/>
  <dc:description/>
  <cp:lastModifiedBy>Jhao-Han Chen</cp:lastModifiedBy>
  <cp:revision>401</cp:revision>
  <cp:lastPrinted>2015-02-10T22:06:34Z</cp:lastPrinted>
  <dcterms:created xsi:type="dcterms:W3CDTF">2008-04-07T13:20:48Z</dcterms:created>
  <dcterms:modified xsi:type="dcterms:W3CDTF">2019-04-22T20:23:44Z</dcterms:modified>
  <cp:category/>
</cp:coreProperties>
</file>